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392" r:id="rId3"/>
    <p:sldId id="348" r:id="rId4"/>
    <p:sldId id="393" r:id="rId5"/>
    <p:sldId id="390" r:id="rId6"/>
    <p:sldId id="394" r:id="rId7"/>
    <p:sldId id="371" r:id="rId8"/>
    <p:sldId id="284" r:id="rId9"/>
    <p:sldId id="388" r:id="rId10"/>
    <p:sldId id="389" r:id="rId11"/>
    <p:sldId id="373" r:id="rId12"/>
    <p:sldId id="375" r:id="rId13"/>
    <p:sldId id="395" r:id="rId14"/>
    <p:sldId id="383" r:id="rId15"/>
    <p:sldId id="391" r:id="rId16"/>
    <p:sldId id="396" r:id="rId17"/>
    <p:sldId id="328" r:id="rId18"/>
    <p:sldId id="320" r:id="rId19"/>
  </p:sldIdLst>
  <p:sldSz cx="6858000" cy="5143500"/>
  <p:notesSz cx="7053263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3CEEC5D-C3AF-40E4-A75E-77C87CB9E84F}">
  <a:tblStyle styleId="{C3CEEC5D-C3AF-40E4-A75E-77C87CB9E8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0402" autoAdjust="0"/>
  </p:normalViewPr>
  <p:slideViewPr>
    <p:cSldViewPr snapToGrid="0">
      <p:cViewPr varScale="1">
        <p:scale>
          <a:sx n="87" d="100"/>
          <a:sy n="87" d="100"/>
        </p:scale>
        <p:origin x="1915" y="5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13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4BD7ED-7072-7947-ABBF-A68A76F270AD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D01DFB-6BAE-B64B-BB21-B1DF5C1A127E}">
      <dgm:prSet phldrT="[Text]"/>
      <dgm:spPr/>
      <dgm:t>
        <a:bodyPr/>
        <a:lstStyle/>
        <a:p>
          <a:r>
            <a:rPr lang="en-US" dirty="0">
              <a:latin typeface="Roboto Condensed"/>
            </a:rPr>
            <a:t>Third Level- Administrative Law Judge</a:t>
          </a:r>
        </a:p>
      </dgm:t>
    </dgm:pt>
    <dgm:pt modelId="{1CC9D604-E443-BB43-B75C-F28983E89876}" type="parTrans" cxnId="{B0BFABF3-B9C6-F445-882E-B54114EE3FE3}">
      <dgm:prSet/>
      <dgm:spPr/>
      <dgm:t>
        <a:bodyPr/>
        <a:lstStyle/>
        <a:p>
          <a:endParaRPr lang="en-US"/>
        </a:p>
      </dgm:t>
    </dgm:pt>
    <dgm:pt modelId="{673CFE31-CBCA-924B-8506-B7630165713B}" type="sibTrans" cxnId="{B0BFABF3-B9C6-F445-882E-B54114EE3FE3}">
      <dgm:prSet/>
      <dgm:spPr/>
      <dgm:t>
        <a:bodyPr/>
        <a:lstStyle/>
        <a:p>
          <a:endParaRPr lang="en-US" dirty="0"/>
        </a:p>
      </dgm:t>
    </dgm:pt>
    <dgm:pt modelId="{DB33495A-B9EB-41A0-A1E8-DC16394CF6D1}">
      <dgm:prSet/>
      <dgm:spPr/>
      <dgm:t>
        <a:bodyPr/>
        <a:lstStyle/>
        <a:p>
          <a:r>
            <a:rPr lang="en-US" dirty="0">
              <a:latin typeface="Roboto Condensed"/>
            </a:rPr>
            <a:t>Second Level- Reconsideration</a:t>
          </a:r>
        </a:p>
      </dgm:t>
    </dgm:pt>
    <dgm:pt modelId="{44888F32-69A4-40B4-AB0C-399077EF0B60}" type="parTrans" cxnId="{1490F624-DECB-4302-AAFF-392DBAD82C65}">
      <dgm:prSet/>
      <dgm:spPr/>
      <dgm:t>
        <a:bodyPr/>
        <a:lstStyle/>
        <a:p>
          <a:endParaRPr lang="en-US"/>
        </a:p>
      </dgm:t>
    </dgm:pt>
    <dgm:pt modelId="{0CC80683-6B35-4A1A-8EAF-021464ADC9A1}" type="sibTrans" cxnId="{1490F624-DECB-4302-AAFF-392DBAD82C65}">
      <dgm:prSet/>
      <dgm:spPr/>
      <dgm:t>
        <a:bodyPr/>
        <a:lstStyle/>
        <a:p>
          <a:endParaRPr lang="en-US" dirty="0"/>
        </a:p>
      </dgm:t>
    </dgm:pt>
    <dgm:pt modelId="{631A67CD-E491-4F61-B8A8-BEB9CB9DD640}">
      <dgm:prSet/>
      <dgm:spPr/>
      <dgm:t>
        <a:bodyPr/>
        <a:lstStyle/>
        <a:p>
          <a:r>
            <a:rPr lang="en-US" dirty="0">
              <a:latin typeface="Roboto Condensed"/>
            </a:rPr>
            <a:t>First Level- Redetermination</a:t>
          </a:r>
        </a:p>
      </dgm:t>
    </dgm:pt>
    <dgm:pt modelId="{B95D4085-9DB4-4A6F-BEF1-99F8A2186EDC}" type="parTrans" cxnId="{F7F5B861-0434-4A05-AE17-74F15FE9EF16}">
      <dgm:prSet/>
      <dgm:spPr/>
      <dgm:t>
        <a:bodyPr/>
        <a:lstStyle/>
        <a:p>
          <a:endParaRPr lang="en-US"/>
        </a:p>
      </dgm:t>
    </dgm:pt>
    <dgm:pt modelId="{6AE70833-92AF-4AAC-8154-C3C9A70C0DCB}" type="sibTrans" cxnId="{F7F5B861-0434-4A05-AE17-74F15FE9EF16}">
      <dgm:prSet/>
      <dgm:spPr/>
      <dgm:t>
        <a:bodyPr/>
        <a:lstStyle/>
        <a:p>
          <a:endParaRPr lang="en-US" dirty="0"/>
        </a:p>
      </dgm:t>
    </dgm:pt>
    <dgm:pt modelId="{D025EB36-8E3D-4217-8D39-3081F8BFC424}">
      <dgm:prSet/>
      <dgm:spPr/>
      <dgm:t>
        <a:bodyPr/>
        <a:lstStyle/>
        <a:p>
          <a:r>
            <a:rPr lang="en-US" dirty="0">
              <a:latin typeface="Roboto Condensed"/>
            </a:rPr>
            <a:t>Fourth Level-  Medicare Appeals Council</a:t>
          </a:r>
        </a:p>
      </dgm:t>
    </dgm:pt>
    <dgm:pt modelId="{9ACE49DA-4362-4DC1-BF8A-961A1EA96C89}" type="parTrans" cxnId="{20A30C15-36C9-4EAF-90A5-844D219543BB}">
      <dgm:prSet/>
      <dgm:spPr/>
      <dgm:t>
        <a:bodyPr/>
        <a:lstStyle/>
        <a:p>
          <a:endParaRPr lang="en-US"/>
        </a:p>
      </dgm:t>
    </dgm:pt>
    <dgm:pt modelId="{9FABD9B6-43E2-41AF-944D-BAB6BF175F4B}" type="sibTrans" cxnId="{20A30C15-36C9-4EAF-90A5-844D219543BB}">
      <dgm:prSet/>
      <dgm:spPr/>
      <dgm:t>
        <a:bodyPr/>
        <a:lstStyle/>
        <a:p>
          <a:endParaRPr lang="en-US" dirty="0"/>
        </a:p>
      </dgm:t>
    </dgm:pt>
    <dgm:pt modelId="{CC83EC43-65B6-44D6-A993-6AE21660B67D}">
      <dgm:prSet/>
      <dgm:spPr/>
      <dgm:t>
        <a:bodyPr/>
        <a:lstStyle/>
        <a:p>
          <a:r>
            <a:rPr lang="en-US" dirty="0">
              <a:latin typeface="Roboto Condensed"/>
            </a:rPr>
            <a:t>Fifth Level- Federal Court</a:t>
          </a:r>
        </a:p>
      </dgm:t>
    </dgm:pt>
    <dgm:pt modelId="{AC1F6E7D-7CF4-412A-B2FE-FC47899B8704}" type="parTrans" cxnId="{9D44E338-2402-452D-8374-7B16BE17F65A}">
      <dgm:prSet/>
      <dgm:spPr/>
      <dgm:t>
        <a:bodyPr/>
        <a:lstStyle/>
        <a:p>
          <a:endParaRPr lang="en-US"/>
        </a:p>
      </dgm:t>
    </dgm:pt>
    <dgm:pt modelId="{B1A412E4-BAB7-4439-8E0F-4FEB277854C3}" type="sibTrans" cxnId="{9D44E338-2402-452D-8374-7B16BE17F65A}">
      <dgm:prSet/>
      <dgm:spPr/>
      <dgm:t>
        <a:bodyPr/>
        <a:lstStyle/>
        <a:p>
          <a:endParaRPr lang="en-US"/>
        </a:p>
      </dgm:t>
    </dgm:pt>
    <dgm:pt modelId="{8081611A-A8E5-B84F-BC31-D6A7D66A1878}" type="pres">
      <dgm:prSet presAssocID="{234BD7ED-7072-7947-ABBF-A68A76F270AD}" presName="Name0" presStyleCnt="0">
        <dgm:presLayoutVars>
          <dgm:dir/>
          <dgm:resizeHandles val="exact"/>
        </dgm:presLayoutVars>
      </dgm:prSet>
      <dgm:spPr/>
    </dgm:pt>
    <dgm:pt modelId="{42E2A6DF-64B6-4F4A-8647-B88E4294153B}" type="pres">
      <dgm:prSet presAssocID="{631A67CD-E491-4F61-B8A8-BEB9CB9DD640}" presName="node" presStyleLbl="node1" presStyleIdx="0" presStyleCnt="5" custLinFactY="-56733" custLinFactNeighborX="-806" custLinFactNeighborY="-100000">
        <dgm:presLayoutVars>
          <dgm:bulletEnabled val="1"/>
        </dgm:presLayoutVars>
      </dgm:prSet>
      <dgm:spPr/>
    </dgm:pt>
    <dgm:pt modelId="{3A996A63-8F9D-469C-97FF-E7DF1C2738C2}" type="pres">
      <dgm:prSet presAssocID="{6AE70833-92AF-4AAC-8154-C3C9A70C0DCB}" presName="sibTrans" presStyleLbl="sibTrans2D1" presStyleIdx="0" presStyleCnt="4" custLinFactX="82330" custLinFactY="-4020" custLinFactNeighborX="100000" custLinFactNeighborY="-100000"/>
      <dgm:spPr/>
    </dgm:pt>
    <dgm:pt modelId="{2103D327-87E0-430C-91CD-3740984510BB}" type="pres">
      <dgm:prSet presAssocID="{6AE70833-92AF-4AAC-8154-C3C9A70C0DCB}" presName="connectorText" presStyleLbl="sibTrans2D1" presStyleIdx="0" presStyleCnt="4"/>
      <dgm:spPr/>
    </dgm:pt>
    <dgm:pt modelId="{C7A4DD72-3505-4CDC-B6D8-037B642CE670}" type="pres">
      <dgm:prSet presAssocID="{DB33495A-B9EB-41A0-A1E8-DC16394CF6D1}" presName="node" presStyleLbl="node1" presStyleIdx="1" presStyleCnt="5" custLinFactX="-100000" custLinFactNeighborX="-100806" custLinFactNeighborY="-56733">
        <dgm:presLayoutVars>
          <dgm:bulletEnabled val="1"/>
        </dgm:presLayoutVars>
      </dgm:prSet>
      <dgm:spPr/>
    </dgm:pt>
    <dgm:pt modelId="{98157ED2-56FF-4B86-B9F8-FC28446BE40C}" type="pres">
      <dgm:prSet presAssocID="{0CC80683-6B35-4A1A-8EAF-021464ADC9A1}" presName="sibTrans" presStyleLbl="sibTrans2D1" presStyleIdx="1" presStyleCnt="4" custLinFactX="100000" custLinFactY="-200000" custLinFactNeighborX="108505" custLinFactNeighborY="-214670"/>
      <dgm:spPr/>
    </dgm:pt>
    <dgm:pt modelId="{1A777C4E-FFD7-4ACD-8519-76DF311AFB52}" type="pres">
      <dgm:prSet presAssocID="{0CC80683-6B35-4A1A-8EAF-021464ADC9A1}" presName="connectorText" presStyleLbl="sibTrans2D1" presStyleIdx="1" presStyleCnt="4"/>
      <dgm:spPr/>
    </dgm:pt>
    <dgm:pt modelId="{27205E7C-16B8-D945-8897-C67E1185A277}" type="pres">
      <dgm:prSet presAssocID="{15D01DFB-6BAE-B64B-BB21-B1DF5C1A127E}" presName="node" presStyleLbl="node1" presStyleIdx="2" presStyleCnt="5" custLinFactX="-200000" custLinFactNeighborX="-200806" custLinFactNeighborY="43165">
        <dgm:presLayoutVars>
          <dgm:bulletEnabled val="1"/>
        </dgm:presLayoutVars>
      </dgm:prSet>
      <dgm:spPr/>
    </dgm:pt>
    <dgm:pt modelId="{3E9C5012-A741-4526-984F-551B9BC6370C}" type="pres">
      <dgm:prSet presAssocID="{673CFE31-CBCA-924B-8506-B7630165713B}" presName="sibTrans" presStyleLbl="sibTrans2D1" presStyleIdx="2" presStyleCnt="4"/>
      <dgm:spPr/>
    </dgm:pt>
    <dgm:pt modelId="{89DA9166-7B25-4AE5-AC6F-3CE31EC07E50}" type="pres">
      <dgm:prSet presAssocID="{673CFE31-CBCA-924B-8506-B7630165713B}" presName="connectorText" presStyleLbl="sibTrans2D1" presStyleIdx="2" presStyleCnt="4"/>
      <dgm:spPr/>
    </dgm:pt>
    <dgm:pt modelId="{27E09C82-CBA3-41FB-87A6-1B7B81B749A2}" type="pres">
      <dgm:prSet presAssocID="{D025EB36-8E3D-4217-8D39-3081F8BFC424}" presName="node" presStyleLbl="node1" presStyleIdx="3" presStyleCnt="5" custLinFactX="-300000" custLinFactY="43063" custLinFactNeighborX="-300806" custLinFactNeighborY="100000">
        <dgm:presLayoutVars>
          <dgm:bulletEnabled val="1"/>
        </dgm:presLayoutVars>
      </dgm:prSet>
      <dgm:spPr/>
    </dgm:pt>
    <dgm:pt modelId="{8FD3F999-4FD1-484E-A2F4-8FB7C9E37D8A}" type="pres">
      <dgm:prSet presAssocID="{9FABD9B6-43E2-41AF-944D-BAB6BF175F4B}" presName="sibTrans" presStyleLbl="sibTrans2D1" presStyleIdx="3" presStyleCnt="4"/>
      <dgm:spPr/>
    </dgm:pt>
    <dgm:pt modelId="{24CA5824-BC85-4E2C-AE9F-BC6366397A9C}" type="pres">
      <dgm:prSet presAssocID="{9FABD9B6-43E2-41AF-944D-BAB6BF175F4B}" presName="connectorText" presStyleLbl="sibTrans2D1" presStyleIdx="3" presStyleCnt="4"/>
      <dgm:spPr/>
    </dgm:pt>
    <dgm:pt modelId="{B90D8B6D-E0AA-46AE-AB1E-203F4400504C}" type="pres">
      <dgm:prSet presAssocID="{CC83EC43-65B6-44D6-A993-6AE21660B67D}" presName="node" presStyleLbl="node1" presStyleIdx="4" presStyleCnt="5" custLinFactX="-400000" custLinFactY="100000" custLinFactNeighborX="-407956" custLinFactNeighborY="146394">
        <dgm:presLayoutVars>
          <dgm:bulletEnabled val="1"/>
        </dgm:presLayoutVars>
      </dgm:prSet>
      <dgm:spPr/>
    </dgm:pt>
  </dgm:ptLst>
  <dgm:cxnLst>
    <dgm:cxn modelId="{20A30C15-36C9-4EAF-90A5-844D219543BB}" srcId="{234BD7ED-7072-7947-ABBF-A68A76F270AD}" destId="{D025EB36-8E3D-4217-8D39-3081F8BFC424}" srcOrd="3" destOrd="0" parTransId="{9ACE49DA-4362-4DC1-BF8A-961A1EA96C89}" sibTransId="{9FABD9B6-43E2-41AF-944D-BAB6BF175F4B}"/>
    <dgm:cxn modelId="{1490F624-DECB-4302-AAFF-392DBAD82C65}" srcId="{234BD7ED-7072-7947-ABBF-A68A76F270AD}" destId="{DB33495A-B9EB-41A0-A1E8-DC16394CF6D1}" srcOrd="1" destOrd="0" parTransId="{44888F32-69A4-40B4-AB0C-399077EF0B60}" sibTransId="{0CC80683-6B35-4A1A-8EAF-021464ADC9A1}"/>
    <dgm:cxn modelId="{B42EE72A-19DB-423D-A81B-862AE02C47BF}" type="presOf" srcId="{9FABD9B6-43E2-41AF-944D-BAB6BF175F4B}" destId="{8FD3F999-4FD1-484E-A2F4-8FB7C9E37D8A}" srcOrd="0" destOrd="0" presId="urn:microsoft.com/office/officeart/2005/8/layout/process1"/>
    <dgm:cxn modelId="{AC53FF30-5B99-45C0-94B8-7F28B75022D0}" type="presOf" srcId="{673CFE31-CBCA-924B-8506-B7630165713B}" destId="{3E9C5012-A741-4526-984F-551B9BC6370C}" srcOrd="0" destOrd="0" presId="urn:microsoft.com/office/officeart/2005/8/layout/process1"/>
    <dgm:cxn modelId="{417B6438-DCEF-4514-9BE8-37997A8DB179}" type="presOf" srcId="{673CFE31-CBCA-924B-8506-B7630165713B}" destId="{89DA9166-7B25-4AE5-AC6F-3CE31EC07E50}" srcOrd="1" destOrd="0" presId="urn:microsoft.com/office/officeart/2005/8/layout/process1"/>
    <dgm:cxn modelId="{9D44E338-2402-452D-8374-7B16BE17F65A}" srcId="{234BD7ED-7072-7947-ABBF-A68A76F270AD}" destId="{CC83EC43-65B6-44D6-A993-6AE21660B67D}" srcOrd="4" destOrd="0" parTransId="{AC1F6E7D-7CF4-412A-B2FE-FC47899B8704}" sibTransId="{B1A412E4-BAB7-4439-8E0F-4FEB277854C3}"/>
    <dgm:cxn modelId="{36BB2F5B-1373-461B-85FC-DDFDA51F0D79}" type="presOf" srcId="{0CC80683-6B35-4A1A-8EAF-021464ADC9A1}" destId="{98157ED2-56FF-4B86-B9F8-FC28446BE40C}" srcOrd="0" destOrd="0" presId="urn:microsoft.com/office/officeart/2005/8/layout/process1"/>
    <dgm:cxn modelId="{F7F5B861-0434-4A05-AE17-74F15FE9EF16}" srcId="{234BD7ED-7072-7947-ABBF-A68A76F270AD}" destId="{631A67CD-E491-4F61-B8A8-BEB9CB9DD640}" srcOrd="0" destOrd="0" parTransId="{B95D4085-9DB4-4A6F-BEF1-99F8A2186EDC}" sibTransId="{6AE70833-92AF-4AAC-8154-C3C9A70C0DCB}"/>
    <dgm:cxn modelId="{E9D7C14B-D7CC-4E07-8F2D-3C27DA24F15F}" type="presOf" srcId="{DB33495A-B9EB-41A0-A1E8-DC16394CF6D1}" destId="{C7A4DD72-3505-4CDC-B6D8-037B642CE670}" srcOrd="0" destOrd="0" presId="urn:microsoft.com/office/officeart/2005/8/layout/process1"/>
    <dgm:cxn modelId="{58227950-16AC-46B0-A739-31708249F655}" type="presOf" srcId="{CC83EC43-65B6-44D6-A993-6AE21660B67D}" destId="{B90D8B6D-E0AA-46AE-AB1E-203F4400504C}" srcOrd="0" destOrd="0" presId="urn:microsoft.com/office/officeart/2005/8/layout/process1"/>
    <dgm:cxn modelId="{A6896155-C629-40C3-B153-51E0B1DDCAA2}" type="presOf" srcId="{9FABD9B6-43E2-41AF-944D-BAB6BF175F4B}" destId="{24CA5824-BC85-4E2C-AE9F-BC6366397A9C}" srcOrd="1" destOrd="0" presId="urn:microsoft.com/office/officeart/2005/8/layout/process1"/>
    <dgm:cxn modelId="{9B974D55-D2BF-4175-9DC7-9C192F0D7039}" type="presOf" srcId="{6AE70833-92AF-4AAC-8154-C3C9A70C0DCB}" destId="{3A996A63-8F9D-469C-97FF-E7DF1C2738C2}" srcOrd="0" destOrd="0" presId="urn:microsoft.com/office/officeart/2005/8/layout/process1"/>
    <dgm:cxn modelId="{3B9EB68A-5750-493B-8A4D-C28E3629F48E}" type="presOf" srcId="{D025EB36-8E3D-4217-8D39-3081F8BFC424}" destId="{27E09C82-CBA3-41FB-87A6-1B7B81B749A2}" srcOrd="0" destOrd="0" presId="urn:microsoft.com/office/officeart/2005/8/layout/process1"/>
    <dgm:cxn modelId="{7F99CB8A-C395-4F86-B8E1-2A1C8A3D9793}" type="presOf" srcId="{6AE70833-92AF-4AAC-8154-C3C9A70C0DCB}" destId="{2103D327-87E0-430C-91CD-3740984510BB}" srcOrd="1" destOrd="0" presId="urn:microsoft.com/office/officeart/2005/8/layout/process1"/>
    <dgm:cxn modelId="{33A632A3-E8C6-F446-875F-72F41B08CAEF}" type="presOf" srcId="{234BD7ED-7072-7947-ABBF-A68A76F270AD}" destId="{8081611A-A8E5-B84F-BC31-D6A7D66A1878}" srcOrd="0" destOrd="0" presId="urn:microsoft.com/office/officeart/2005/8/layout/process1"/>
    <dgm:cxn modelId="{64AB5CB3-DD24-40B9-B617-DA9B6942893E}" type="presOf" srcId="{0CC80683-6B35-4A1A-8EAF-021464ADC9A1}" destId="{1A777C4E-FFD7-4ACD-8519-76DF311AFB52}" srcOrd="1" destOrd="0" presId="urn:microsoft.com/office/officeart/2005/8/layout/process1"/>
    <dgm:cxn modelId="{213160E6-744B-E341-9C50-3849AAEFFFB2}" type="presOf" srcId="{15D01DFB-6BAE-B64B-BB21-B1DF5C1A127E}" destId="{27205E7C-16B8-D945-8897-C67E1185A277}" srcOrd="0" destOrd="0" presId="urn:microsoft.com/office/officeart/2005/8/layout/process1"/>
    <dgm:cxn modelId="{B0BFABF3-B9C6-F445-882E-B54114EE3FE3}" srcId="{234BD7ED-7072-7947-ABBF-A68A76F270AD}" destId="{15D01DFB-6BAE-B64B-BB21-B1DF5C1A127E}" srcOrd="2" destOrd="0" parTransId="{1CC9D604-E443-BB43-B75C-F28983E89876}" sibTransId="{673CFE31-CBCA-924B-8506-B7630165713B}"/>
    <dgm:cxn modelId="{D1E037F9-72E2-4999-9CC9-3F5F46AEB3D9}" type="presOf" srcId="{631A67CD-E491-4F61-B8A8-BEB9CB9DD640}" destId="{42E2A6DF-64B6-4F4A-8647-B88E4294153B}" srcOrd="0" destOrd="0" presId="urn:microsoft.com/office/officeart/2005/8/layout/process1"/>
    <dgm:cxn modelId="{99813ECA-FB29-479F-86AB-976AB8CFB70B}" type="presParOf" srcId="{8081611A-A8E5-B84F-BC31-D6A7D66A1878}" destId="{42E2A6DF-64B6-4F4A-8647-B88E4294153B}" srcOrd="0" destOrd="0" presId="urn:microsoft.com/office/officeart/2005/8/layout/process1"/>
    <dgm:cxn modelId="{BC2B8D05-9507-410D-9E0D-91CCB285EF21}" type="presParOf" srcId="{8081611A-A8E5-B84F-BC31-D6A7D66A1878}" destId="{3A996A63-8F9D-469C-97FF-E7DF1C2738C2}" srcOrd="1" destOrd="0" presId="urn:microsoft.com/office/officeart/2005/8/layout/process1"/>
    <dgm:cxn modelId="{1E337B51-0C18-4A4C-9EA5-0DD73E56EEA8}" type="presParOf" srcId="{3A996A63-8F9D-469C-97FF-E7DF1C2738C2}" destId="{2103D327-87E0-430C-91CD-3740984510BB}" srcOrd="0" destOrd="0" presId="urn:microsoft.com/office/officeart/2005/8/layout/process1"/>
    <dgm:cxn modelId="{E3D7C7A5-393C-4E7F-A071-EADA5CF54E31}" type="presParOf" srcId="{8081611A-A8E5-B84F-BC31-D6A7D66A1878}" destId="{C7A4DD72-3505-4CDC-B6D8-037B642CE670}" srcOrd="2" destOrd="0" presId="urn:microsoft.com/office/officeart/2005/8/layout/process1"/>
    <dgm:cxn modelId="{90650C20-4F31-428F-9820-66A085AA4880}" type="presParOf" srcId="{8081611A-A8E5-B84F-BC31-D6A7D66A1878}" destId="{98157ED2-56FF-4B86-B9F8-FC28446BE40C}" srcOrd="3" destOrd="0" presId="urn:microsoft.com/office/officeart/2005/8/layout/process1"/>
    <dgm:cxn modelId="{B73DABF9-022D-4BA5-B4B2-07960D68BDBF}" type="presParOf" srcId="{98157ED2-56FF-4B86-B9F8-FC28446BE40C}" destId="{1A777C4E-FFD7-4ACD-8519-76DF311AFB52}" srcOrd="0" destOrd="0" presId="urn:microsoft.com/office/officeart/2005/8/layout/process1"/>
    <dgm:cxn modelId="{4E1962BE-B55A-DC43-B1E0-FB8D2F8F022B}" type="presParOf" srcId="{8081611A-A8E5-B84F-BC31-D6A7D66A1878}" destId="{27205E7C-16B8-D945-8897-C67E1185A277}" srcOrd="4" destOrd="0" presId="urn:microsoft.com/office/officeart/2005/8/layout/process1"/>
    <dgm:cxn modelId="{4630EB8D-A81D-4393-991E-C805599C18BF}" type="presParOf" srcId="{8081611A-A8E5-B84F-BC31-D6A7D66A1878}" destId="{3E9C5012-A741-4526-984F-551B9BC6370C}" srcOrd="5" destOrd="0" presId="urn:microsoft.com/office/officeart/2005/8/layout/process1"/>
    <dgm:cxn modelId="{3BAE0C02-7AB7-429A-954F-46F72076A3A9}" type="presParOf" srcId="{3E9C5012-A741-4526-984F-551B9BC6370C}" destId="{89DA9166-7B25-4AE5-AC6F-3CE31EC07E50}" srcOrd="0" destOrd="0" presId="urn:microsoft.com/office/officeart/2005/8/layout/process1"/>
    <dgm:cxn modelId="{316FC6AD-F3D5-4B64-9507-CF99DE93A242}" type="presParOf" srcId="{8081611A-A8E5-B84F-BC31-D6A7D66A1878}" destId="{27E09C82-CBA3-41FB-87A6-1B7B81B749A2}" srcOrd="6" destOrd="0" presId="urn:microsoft.com/office/officeart/2005/8/layout/process1"/>
    <dgm:cxn modelId="{C00D508C-897A-4B49-9616-78510593023C}" type="presParOf" srcId="{8081611A-A8E5-B84F-BC31-D6A7D66A1878}" destId="{8FD3F999-4FD1-484E-A2F4-8FB7C9E37D8A}" srcOrd="7" destOrd="0" presId="urn:microsoft.com/office/officeart/2005/8/layout/process1"/>
    <dgm:cxn modelId="{4E21BE60-0163-46A4-9AFE-E56D64914CA8}" type="presParOf" srcId="{8FD3F999-4FD1-484E-A2F4-8FB7C9E37D8A}" destId="{24CA5824-BC85-4E2C-AE9F-BC6366397A9C}" srcOrd="0" destOrd="0" presId="urn:microsoft.com/office/officeart/2005/8/layout/process1"/>
    <dgm:cxn modelId="{EF42FBBD-EB5E-4415-9EA3-AA0426BBB6B8}" type="presParOf" srcId="{8081611A-A8E5-B84F-BC31-D6A7D66A1878}" destId="{B90D8B6D-E0AA-46AE-AB1E-203F4400504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2A6DF-64B6-4F4A-8647-B88E4294153B}">
      <dsp:nvSpPr>
        <dsp:cNvPr id="0" name=""/>
        <dsp:cNvSpPr/>
      </dsp:nvSpPr>
      <dsp:spPr>
        <a:xfrm>
          <a:off x="1" y="636009"/>
          <a:ext cx="1012278" cy="60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Roboto Condensed"/>
            </a:rPr>
            <a:t>First Level- Redetermination</a:t>
          </a:r>
        </a:p>
      </dsp:txBody>
      <dsp:txXfrm>
        <a:off x="17790" y="653798"/>
        <a:ext cx="976700" cy="571789"/>
      </dsp:txXfrm>
    </dsp:sp>
    <dsp:sp modelId="{3A996A63-8F9D-469C-97FF-E7DF1C2738C2}">
      <dsp:nvSpPr>
        <dsp:cNvPr id="0" name=""/>
        <dsp:cNvSpPr/>
      </dsp:nvSpPr>
      <dsp:spPr>
        <a:xfrm>
          <a:off x="571780" y="856717"/>
          <a:ext cx="0" cy="251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571780" y="906926"/>
        <a:ext cx="1" cy="150627"/>
      </dsp:txXfrm>
    </dsp:sp>
    <dsp:sp modelId="{C7A4DD72-3505-4CDC-B6D8-037B642CE670}">
      <dsp:nvSpPr>
        <dsp:cNvPr id="0" name=""/>
        <dsp:cNvSpPr/>
      </dsp:nvSpPr>
      <dsp:spPr>
        <a:xfrm>
          <a:off x="1" y="1243377"/>
          <a:ext cx="1012278" cy="60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Roboto Condensed"/>
            </a:rPr>
            <a:t>Second Level- Reconsideration</a:t>
          </a:r>
        </a:p>
      </dsp:txBody>
      <dsp:txXfrm>
        <a:off x="17790" y="1261166"/>
        <a:ext cx="976700" cy="571789"/>
      </dsp:txXfrm>
    </dsp:sp>
    <dsp:sp modelId="{98157ED2-56FF-4B86-B9F8-FC28446BE40C}">
      <dsp:nvSpPr>
        <dsp:cNvPr id="0" name=""/>
        <dsp:cNvSpPr/>
      </dsp:nvSpPr>
      <dsp:spPr>
        <a:xfrm rot="16200000">
          <a:off x="506661" y="683893"/>
          <a:ext cx="328" cy="251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506710" y="734151"/>
        <a:ext cx="230" cy="150627"/>
      </dsp:txXfrm>
    </dsp:sp>
    <dsp:sp modelId="{27205E7C-16B8-D945-8897-C67E1185A277}">
      <dsp:nvSpPr>
        <dsp:cNvPr id="0" name=""/>
        <dsp:cNvSpPr/>
      </dsp:nvSpPr>
      <dsp:spPr>
        <a:xfrm>
          <a:off x="1" y="1850124"/>
          <a:ext cx="1012278" cy="60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Roboto Condensed"/>
            </a:rPr>
            <a:t>Third Level- Administrative Law Judge</a:t>
          </a:r>
        </a:p>
      </dsp:txBody>
      <dsp:txXfrm>
        <a:off x="17790" y="1867913"/>
        <a:ext cx="976700" cy="571789"/>
      </dsp:txXfrm>
    </dsp:sp>
    <dsp:sp modelId="{3E9C5012-A741-4526-984F-551B9BC6370C}">
      <dsp:nvSpPr>
        <dsp:cNvPr id="0" name=""/>
        <dsp:cNvSpPr/>
      </dsp:nvSpPr>
      <dsp:spPr>
        <a:xfrm rot="16200000">
          <a:off x="505977" y="2331650"/>
          <a:ext cx="328" cy="251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506026" y="2381908"/>
        <a:ext cx="230" cy="150627"/>
      </dsp:txXfrm>
    </dsp:sp>
    <dsp:sp modelId="{27E09C82-CBA3-41FB-87A6-1B7B81B749A2}">
      <dsp:nvSpPr>
        <dsp:cNvPr id="0" name=""/>
        <dsp:cNvSpPr/>
      </dsp:nvSpPr>
      <dsp:spPr>
        <a:xfrm>
          <a:off x="1" y="2456872"/>
          <a:ext cx="1012278" cy="60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Roboto Condensed"/>
            </a:rPr>
            <a:t>Fourth Level-  Medicare Appeals Council</a:t>
          </a:r>
        </a:p>
      </dsp:txBody>
      <dsp:txXfrm>
        <a:off x="17790" y="2474661"/>
        <a:ext cx="976700" cy="571789"/>
      </dsp:txXfrm>
    </dsp:sp>
    <dsp:sp modelId="{8FD3F999-4FD1-484E-A2F4-8FB7C9E37D8A}">
      <dsp:nvSpPr>
        <dsp:cNvPr id="0" name=""/>
        <dsp:cNvSpPr/>
      </dsp:nvSpPr>
      <dsp:spPr>
        <a:xfrm rot="5400010">
          <a:off x="500778" y="2949136"/>
          <a:ext cx="10722" cy="251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 rot="10800000">
        <a:off x="502387" y="2997737"/>
        <a:ext cx="7505" cy="150627"/>
      </dsp:txXfrm>
    </dsp:sp>
    <dsp:sp modelId="{B90D8B6D-E0AA-46AE-AB1E-203F4400504C}">
      <dsp:nvSpPr>
        <dsp:cNvPr id="0" name=""/>
        <dsp:cNvSpPr/>
      </dsp:nvSpPr>
      <dsp:spPr>
        <a:xfrm>
          <a:off x="0" y="3084471"/>
          <a:ext cx="1012278" cy="60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Roboto Condensed"/>
            </a:rPr>
            <a:t>Fifth Level- Federal Court</a:t>
          </a:r>
        </a:p>
      </dsp:txBody>
      <dsp:txXfrm>
        <a:off x="17789" y="3102260"/>
        <a:ext cx="976700" cy="57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2A72A-2AFF-4C26-BFF5-C0F2FC1695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DF697-C20C-4A7C-AB65-375BC577B5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048684D-2112-4CCF-80B6-067E3C78C818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B4C23D-F3CA-4B05-A8D7-1ECBA8BD01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5BD3F-6FE0-4452-B4B1-66ECAFD088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72E5812-6EB6-427F-859A-C02A65BDE9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96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  <a:noFill/>
          <a:ln>
            <a:noFill/>
          </a:ln>
        </p:spPr>
        <p:txBody>
          <a:bodyPr wrap="square" lIns="93482" tIns="93482" rIns="93482" bIns="93482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64664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wrap="square" lIns="93482" tIns="93482" rIns="93482" bIns="93482" anchor="t" anchorCtr="0">
            <a:noAutofit/>
          </a:bodyPr>
          <a:lstStyle/>
          <a:p>
            <a:pPr>
              <a:buNone/>
            </a:pPr>
            <a:r>
              <a:rPr lang="en-US" dirty="0"/>
              <a:t>What do you do if your health care client tells you he/she/they has been audited by a payor?  You can learn all about how to support your client by understanding what happens in a payor audit and how to defend it</a:t>
            </a:r>
          </a:p>
          <a:p>
            <a:pPr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wrap="square" lIns="93482" tIns="93482" rIns="93482" bIns="93482" anchor="t" anchorCtr="0">
            <a:noAutofit/>
          </a:bodyPr>
          <a:lstStyle/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3478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wrap="square" lIns="93482" tIns="93482" rIns="93482" bIns="93482" anchor="t" anchorCtr="0">
            <a:noAutofit/>
          </a:bodyPr>
          <a:lstStyle/>
          <a:p>
            <a:pPr>
              <a:buNone/>
            </a:pPr>
            <a:r>
              <a:rPr lang="en-US" dirty="0"/>
              <a:t>Annual cost reports audit results in “Notice of Program Reimbursement” (NPR) which can be appealed</a:t>
            </a:r>
          </a:p>
          <a:p>
            <a:pPr>
              <a:buNone/>
            </a:pPr>
            <a:r>
              <a:rPr lang="en-US" dirty="0"/>
              <a:t>– Part A providers only (e.g. hospital)</a:t>
            </a:r>
          </a:p>
          <a:p>
            <a:pPr>
              <a:buNone/>
            </a:pPr>
            <a:r>
              <a:rPr lang="en-US" dirty="0"/>
              <a:t>– 180 days to appeal</a:t>
            </a:r>
          </a:p>
          <a:p>
            <a:pPr>
              <a:buNone/>
            </a:pPr>
            <a:r>
              <a:rPr lang="en-US" dirty="0"/>
              <a:t>– Appeal to MAC, if less than $10,000 in dispute (rare)</a:t>
            </a:r>
          </a:p>
          <a:p>
            <a:pPr>
              <a:buNone/>
            </a:pPr>
            <a:r>
              <a:rPr lang="en-US" dirty="0"/>
              <a:t>– Appeal to Provider Reimbursement Review Board (PRRB) for $10,000+</a:t>
            </a:r>
          </a:p>
          <a:p>
            <a:pPr>
              <a:buNone/>
            </a:pPr>
            <a:r>
              <a:rPr lang="en-US" dirty="0"/>
              <a:t>• 5-person panel of judges</a:t>
            </a:r>
          </a:p>
          <a:p>
            <a:pPr>
              <a:buNone/>
            </a:pPr>
            <a:r>
              <a:rPr lang="en-US" dirty="0"/>
              <a:t>• Specific rules and requirements – e.g., jurisdictional requirements</a:t>
            </a:r>
          </a:p>
          <a:p>
            <a:pPr>
              <a:buNone/>
            </a:pPr>
            <a:r>
              <a:rPr lang="en-US" dirty="0"/>
              <a:t>• Administrator review and federal court review available</a:t>
            </a:r>
          </a:p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6450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wrap="square" lIns="93482" tIns="93482" rIns="93482" bIns="93482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85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003A22D-9EA2-7FDF-7567-34043CEA30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5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wrap="square" lIns="93482" tIns="93482" rIns="93482" bIns="93482" anchor="t" anchorCtr="0">
            <a:noAutofit/>
          </a:bodyPr>
          <a:lstStyle/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6304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wrap="square" lIns="93482" tIns="93482" rIns="93482" bIns="93482" anchor="t" anchorCtr="0">
            <a:noAutofit/>
          </a:bodyPr>
          <a:lstStyle/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4325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wrap="square" lIns="93482" tIns="93482" rIns="93482" bIns="93482" anchor="t" anchorCtr="0">
            <a:noAutofit/>
          </a:bodyPr>
          <a:lstStyle/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0341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wrap="square" lIns="93482" tIns="93482" rIns="93482" bIns="93482" anchor="t" anchorCtr="0">
            <a:noAutofit/>
          </a:bodyPr>
          <a:lstStyle/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81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658362" y="657775"/>
            <a:ext cx="974475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050"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6496049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050" dirty="0"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105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0" y="1090762"/>
            <a:ext cx="6635626" cy="2961974"/>
            <a:chOff x="-8178042" y="-4493254"/>
            <a:chExt cx="19483597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1050"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599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105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2757926" y="4278348"/>
            <a:ext cx="4110621" cy="432996"/>
            <a:chOff x="5582264" y="4646737"/>
            <a:chExt cx="5480828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4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050" dirty="0"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1" y="4646737"/>
              <a:ext cx="5477861" cy="304551"/>
              <a:chOff x="-24158748" y="330075"/>
              <a:chExt cx="30568422" cy="1699505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0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4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1050" dirty="0"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514350" y="1090750"/>
            <a:ext cx="4025925" cy="2961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3" y="40"/>
            <a:ext cx="5304323" cy="1327314"/>
            <a:chOff x="-3" y="40"/>
            <a:chExt cx="7072430" cy="1327314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1050"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2" y="40"/>
              <a:ext cx="6756167" cy="1327314"/>
              <a:chOff x="-2168137" y="330075"/>
              <a:chExt cx="8650662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7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3" y="381007"/>
              <a:ext cx="7072430" cy="771743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5210131" y="4472722"/>
            <a:ext cx="1652122" cy="670794"/>
            <a:chOff x="5575241" y="4472722"/>
            <a:chExt cx="2202829" cy="670794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050" dirty="0"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1050" dirty="0"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1050" dirty="0"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610706" y="392575"/>
            <a:ext cx="4119300" cy="76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10706" y="1327350"/>
            <a:ext cx="4599450" cy="3145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5713500" y="4636500"/>
            <a:ext cx="111555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-3" y="40"/>
            <a:ext cx="5304323" cy="1327314"/>
            <a:chOff x="-3" y="40"/>
            <a:chExt cx="7072430" cy="1327314"/>
          </a:xfrm>
        </p:grpSpPr>
        <p:sp>
          <p:nvSpPr>
            <p:cNvPr id="83" name="Shape 8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1050"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Shape 84"/>
            <p:cNvGrpSpPr/>
            <p:nvPr/>
          </p:nvGrpSpPr>
          <p:grpSpPr>
            <a:xfrm rot="10800000" flipH="1">
              <a:off x="2" y="40"/>
              <a:ext cx="6756167" cy="1327314"/>
              <a:chOff x="-2168137" y="330075"/>
              <a:chExt cx="8650662" cy="1699506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2168137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Shape 87"/>
            <p:cNvGrpSpPr/>
            <p:nvPr/>
          </p:nvGrpSpPr>
          <p:grpSpPr>
            <a:xfrm rot="10800000" flipH="1">
              <a:off x="-3" y="381007"/>
              <a:ext cx="7072430" cy="771743"/>
              <a:chOff x="-9092084" y="330075"/>
              <a:chExt cx="15574609" cy="169950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Shape 90"/>
          <p:cNvGrpSpPr/>
          <p:nvPr/>
        </p:nvGrpSpPr>
        <p:grpSpPr>
          <a:xfrm>
            <a:off x="5210131" y="4472722"/>
            <a:ext cx="1652122" cy="670794"/>
            <a:chOff x="5575241" y="4472722"/>
            <a:chExt cx="2202829" cy="670794"/>
          </a:xfrm>
        </p:grpSpPr>
        <p:sp>
          <p:nvSpPr>
            <p:cNvPr id="91" name="Shape 91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050" dirty="0"/>
            </a:p>
          </p:txBody>
        </p:sp>
        <p:grpSp>
          <p:nvGrpSpPr>
            <p:cNvPr id="92" name="Shape 92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1050" dirty="0"/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1050" dirty="0"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1050" dirty="0"/>
              </a:p>
            </p:txBody>
          </p:sp>
        </p:grpSp>
      </p:grp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10706" y="392575"/>
            <a:ext cx="3943800" cy="76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10706" y="1537987"/>
            <a:ext cx="2533725" cy="272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500"/>
            </a:lvl1pPr>
            <a:lvl2pPr lvl="1">
              <a:spcBef>
                <a:spcPts val="0"/>
              </a:spcBef>
              <a:buSzPct val="100000"/>
              <a:defRPr sz="1500"/>
            </a:lvl2pPr>
            <a:lvl3pPr lvl="2">
              <a:spcBef>
                <a:spcPts val="0"/>
              </a:spcBef>
              <a:buSzPct val="100000"/>
              <a:defRPr sz="1500"/>
            </a:lvl3pPr>
            <a:lvl4pPr lvl="3">
              <a:spcBef>
                <a:spcPts val="0"/>
              </a:spcBef>
              <a:buSzPct val="100000"/>
              <a:defRPr sz="1500"/>
            </a:lvl4pPr>
            <a:lvl5pPr lvl="4">
              <a:spcBef>
                <a:spcPts val="0"/>
              </a:spcBef>
              <a:buSzPct val="100000"/>
              <a:defRPr sz="1500"/>
            </a:lvl5pPr>
            <a:lvl6pPr lvl="5">
              <a:spcBef>
                <a:spcPts val="0"/>
              </a:spcBef>
              <a:buSzPct val="100000"/>
              <a:defRPr sz="1500"/>
            </a:lvl6pPr>
            <a:lvl7pPr lvl="6">
              <a:spcBef>
                <a:spcPts val="0"/>
              </a:spcBef>
              <a:buSzPct val="100000"/>
              <a:defRPr sz="1500"/>
            </a:lvl7pPr>
            <a:lvl8pPr lvl="7">
              <a:spcBef>
                <a:spcPts val="0"/>
              </a:spcBef>
              <a:buSzPct val="100000"/>
              <a:defRPr sz="1500"/>
            </a:lvl8pPr>
            <a:lvl9pPr lvl="8">
              <a:spcBef>
                <a:spcPts val="0"/>
              </a:spcBef>
              <a:buSzPct val="100000"/>
              <a:defRPr sz="15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3297093" y="1537987"/>
            <a:ext cx="2533724" cy="272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500"/>
            </a:lvl1pPr>
            <a:lvl2pPr lvl="1">
              <a:spcBef>
                <a:spcPts val="0"/>
              </a:spcBef>
              <a:buSzPct val="100000"/>
              <a:defRPr sz="1500"/>
            </a:lvl2pPr>
            <a:lvl3pPr lvl="2">
              <a:spcBef>
                <a:spcPts val="0"/>
              </a:spcBef>
              <a:buSzPct val="100000"/>
              <a:defRPr sz="1500"/>
            </a:lvl3pPr>
            <a:lvl4pPr lvl="3">
              <a:spcBef>
                <a:spcPts val="0"/>
              </a:spcBef>
              <a:buSzPct val="100000"/>
              <a:defRPr sz="1500"/>
            </a:lvl4pPr>
            <a:lvl5pPr lvl="4">
              <a:spcBef>
                <a:spcPts val="0"/>
              </a:spcBef>
              <a:buSzPct val="100000"/>
              <a:defRPr sz="1500"/>
            </a:lvl5pPr>
            <a:lvl6pPr lvl="5">
              <a:spcBef>
                <a:spcPts val="0"/>
              </a:spcBef>
              <a:buSzPct val="100000"/>
              <a:defRPr sz="1500"/>
            </a:lvl6pPr>
            <a:lvl7pPr lvl="6">
              <a:spcBef>
                <a:spcPts val="0"/>
              </a:spcBef>
              <a:buSzPct val="100000"/>
              <a:defRPr sz="1500"/>
            </a:lvl7pPr>
            <a:lvl8pPr lvl="7">
              <a:spcBef>
                <a:spcPts val="0"/>
              </a:spcBef>
              <a:buSzPct val="100000"/>
              <a:defRPr sz="1500"/>
            </a:lvl8pPr>
            <a:lvl9pPr lvl="8">
              <a:spcBef>
                <a:spcPts val="0"/>
              </a:spcBef>
              <a:buSzPct val="100000"/>
              <a:defRPr sz="15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5713500" y="4636500"/>
            <a:ext cx="111555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10706" y="392575"/>
            <a:ext cx="3943800" cy="76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0706" y="1327350"/>
            <a:ext cx="4599450" cy="314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60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lvl="1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lvl="2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lvl="3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lvl="4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lvl="5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lvl="6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lvl="7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lvl="8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713500" y="4636500"/>
            <a:ext cx="1115550" cy="31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900" b="1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pPr algn="r"/>
              <a:t>‹#›</a:t>
            </a:fld>
            <a:endParaRPr lang="en" sz="900" b="1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svg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514350" y="1461000"/>
            <a:ext cx="4368935" cy="2221425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pPr lvl="0"/>
            <a:r>
              <a:rPr lang="en-US" dirty="0"/>
              <a:t>Reimbursement Audits and Appeals:  What You Need to Know</a:t>
            </a:r>
            <a:endParaRPr lang="e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07150D-154D-4BA8-A0B9-A498088EE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289" y="4710058"/>
            <a:ext cx="1604425" cy="3554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4B5EB8-4D63-4984-BE78-42C5601C32FC}"/>
              </a:ext>
            </a:extLst>
          </p:cNvPr>
          <p:cNvSpPr txBox="1"/>
          <p:nvPr/>
        </p:nvSpPr>
        <p:spPr>
          <a:xfrm>
            <a:off x="12905" y="4459439"/>
            <a:ext cx="28132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CBA- Health Law Section</a:t>
            </a:r>
          </a:p>
          <a:p>
            <a:r>
              <a:rPr lang="en-US" sz="1050" dirty="0"/>
              <a:t>May 16, 2023</a:t>
            </a:r>
          </a:p>
          <a:p>
            <a:r>
              <a:rPr lang="en-US" sz="1050" dirty="0"/>
              <a:t>Michelle E. Lin</a:t>
            </a:r>
          </a:p>
          <a:p>
            <a:endParaRPr lang="en-US" sz="10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F92DD-6130-D9A1-949F-21CB46B8C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Appeals Decisions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0314B-A3C6-F840-F871-853E4BF3F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0705" y="1392702"/>
            <a:ext cx="5183425" cy="3029829"/>
          </a:xfrm>
        </p:spPr>
        <p:txBody>
          <a:bodyPr/>
          <a:lstStyle/>
          <a:p>
            <a:pPr marL="285750" indent="-285750"/>
            <a:r>
              <a:rPr lang="en-US" sz="1800" dirty="0"/>
              <a:t>Fully favorable</a:t>
            </a:r>
          </a:p>
          <a:p>
            <a:r>
              <a:rPr lang="en-US" sz="1800" dirty="0"/>
              <a:t> Partially favorable</a:t>
            </a:r>
          </a:p>
          <a:p>
            <a:r>
              <a:rPr lang="en-US" sz="1800" dirty="0"/>
              <a:t> Fully unfavorable</a:t>
            </a:r>
          </a:p>
          <a:p>
            <a:r>
              <a:rPr lang="en-US" sz="1800" dirty="0"/>
              <a:t> Partially unfavorable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 For partially favorable claims, need to make sure MAC refunds the provider or reduces overpayment total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8B55A-AD95-B52B-7037-4F24206AC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7CA943-15FE-D55D-327D-CD97F4A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360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706570" y="1346981"/>
            <a:ext cx="6151430" cy="3248581"/>
          </a:xfrm>
          <a:prstGeom prst="rect">
            <a:avLst/>
          </a:prstGeom>
        </p:spPr>
        <p:txBody>
          <a:bodyPr wrap="square" lIns="68569" tIns="68569" rIns="68569" bIns="68569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dirty="0"/>
              <a:t> Extrapolation- auditor collects a small sample of claims for review for compliance, then determines “error rate” of sample </a:t>
            </a:r>
          </a:p>
          <a:p>
            <a:pPr lvl="1">
              <a:spcAft>
                <a:spcPts val="0"/>
              </a:spcAft>
            </a:pPr>
            <a:r>
              <a:rPr lang="en-US" sz="1400" dirty="0"/>
              <a:t> Extrapolation shall be used when a sustained or high level of payment error exists.</a:t>
            </a:r>
          </a:p>
          <a:p>
            <a:pPr lvl="1">
              <a:spcAft>
                <a:spcPts val="0"/>
              </a:spcAft>
            </a:pPr>
            <a:r>
              <a:rPr lang="en-US" sz="1400" dirty="0"/>
              <a:t> Extrapolation may be used after documented educational intervention (such as in Targeted Probe-and-Educate (TPE) program)</a:t>
            </a:r>
          </a:p>
          <a:p>
            <a:pPr>
              <a:spcAft>
                <a:spcPts val="0"/>
              </a:spcAft>
            </a:pPr>
            <a:r>
              <a:rPr lang="en-US" sz="1400" dirty="0"/>
              <a:t> Claims– final determination can be “reopened”</a:t>
            </a:r>
          </a:p>
          <a:p>
            <a:pPr defTabSz="457200">
              <a:spcAft>
                <a:spcPts val="0"/>
              </a:spcAft>
              <a:buNone/>
            </a:pPr>
            <a:r>
              <a:rPr lang="en-US" sz="1400" dirty="0"/>
              <a:t>	– By MAC, or other reviewing body, on own motion or upon provider 		   	  	request</a:t>
            </a:r>
          </a:p>
          <a:p>
            <a:pPr>
              <a:spcAft>
                <a:spcPts val="0"/>
              </a:spcAft>
              <a:buNone/>
            </a:pPr>
            <a:r>
              <a:rPr lang="en-US" sz="1400" dirty="0"/>
              <a:t>	• Within 1 year for any reason</a:t>
            </a:r>
          </a:p>
          <a:p>
            <a:pPr>
              <a:spcAft>
                <a:spcPts val="0"/>
              </a:spcAft>
              <a:buNone/>
            </a:pPr>
            <a:r>
              <a:rPr lang="en-US" sz="1400" dirty="0"/>
              <a:t>	• Within 4 years for good cause (see 42 CFR</a:t>
            </a:r>
            <a:r>
              <a:rPr lang="en-US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§ </a:t>
            </a:r>
            <a:r>
              <a:rPr lang="en-US" sz="1400" dirty="0"/>
              <a:t>405.986)</a:t>
            </a:r>
          </a:p>
          <a:p>
            <a:pPr>
              <a:spcAft>
                <a:spcPts val="0"/>
              </a:spcAft>
              <a:buNone/>
            </a:pPr>
            <a:r>
              <a:rPr lang="en-US" sz="1400" dirty="0"/>
              <a:t>	• At any time, if initial determination procured by fraud or similar 	 	  fault</a:t>
            </a:r>
          </a:p>
          <a:p>
            <a:pPr>
              <a:spcAft>
                <a:spcPts val="0"/>
              </a:spcAft>
              <a:buNone/>
            </a:pPr>
            <a:r>
              <a:rPr lang="en-US" sz="1400" dirty="0"/>
              <a:t>	• At any time to correct “clerical errors”</a:t>
            </a:r>
          </a:p>
          <a:p>
            <a:pPr defTabSz="457200">
              <a:spcAft>
                <a:spcPts val="0"/>
              </a:spcAft>
              <a:buNone/>
            </a:pPr>
            <a:r>
              <a:rPr lang="en-US" sz="1400" dirty="0"/>
              <a:t>	</a:t>
            </a:r>
            <a:r>
              <a:rPr lang="en-US" sz="1100" dirty="0"/>
              <a:t>– </a:t>
            </a:r>
            <a:r>
              <a:rPr lang="en-US" sz="1400" dirty="0"/>
              <a:t>By QIC, ALJ or The Council within 180 days for good cause or at any time if   </a:t>
            </a:r>
          </a:p>
          <a:p>
            <a:pPr defTabSz="457200">
              <a:spcAft>
                <a:spcPts val="0"/>
              </a:spcAft>
              <a:buNone/>
            </a:pPr>
            <a:r>
              <a:rPr lang="en-US" sz="1400" dirty="0"/>
              <a:t>              fraud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706570" y="428243"/>
            <a:ext cx="4245257" cy="57465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pPr lvl="0"/>
            <a:r>
              <a:rPr lang="en-US" dirty="0"/>
              <a:t>Medicare Appeals- Special Considerations</a:t>
            </a:r>
            <a:endParaRPr lang="en" dirty="0"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5448029" y="4680441"/>
            <a:ext cx="1115550" cy="23670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 lang="e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91560D-9EC5-4C8B-B7E8-14AE45D0F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93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95752" y="1364566"/>
            <a:ext cx="6576215" cy="3096821"/>
          </a:xfrm>
          <a:prstGeom prst="rect">
            <a:avLst/>
          </a:prstGeom>
        </p:spPr>
        <p:txBody>
          <a:bodyPr wrap="square" lIns="68569" tIns="68569" rIns="68569" bIns="68569" anchor="t" anchorCtr="0">
            <a:noAutofit/>
          </a:bodyPr>
          <a:lstStyle/>
          <a:p>
            <a:pPr>
              <a:spcAft>
                <a:spcPts val="0"/>
              </a:spcAft>
              <a:buNone/>
            </a:pP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Point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 appeal package should include:</a:t>
            </a:r>
          </a:p>
          <a:p>
            <a:pPr marL="171450" indent="-171450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#1 Position Statement which:</a:t>
            </a:r>
          </a:p>
          <a:p>
            <a:pPr marL="171450" lvl="1" indent="-171450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Addresses applicable NCDs or LCDs</a:t>
            </a:r>
          </a:p>
          <a:p>
            <a:pPr marL="285750" lvl="1" indent="-285750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coding issues, engage coding expert to review medical records and sign Affidavit</a:t>
            </a:r>
          </a:p>
          <a:p>
            <a:pPr marL="285750" lvl="1" indent="-285750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appeal involves an overpayment determined through sampling and extrapolation, identify all contested sample claims in 1 appeal request and clearly state any sampling methodology challenges</a:t>
            </a:r>
          </a:p>
          <a:p>
            <a:pPr marL="285750" lvl="1" indent="-285750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Argument: Limitation on Liability Provision under Section 1879 of the Social Security Act Applies</a:t>
            </a:r>
          </a:p>
          <a:p>
            <a:pPr marL="285750" lvl="1" indent="-285750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Argument:  Provider Without Fault under § 1870(b) of the Social Security Act allows for provider waiver of liability for an overpayment in certain circumstances where a provider is “without fault.”  The Medicare Financial Management Manual (“MFMM”) CMS Pub. 100-06 (2013) states provider is “without fault” when the provider exercised reasonable care in billing for and accepting payment. </a:t>
            </a:r>
          </a:p>
          <a:p>
            <a:pPr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706571" y="428243"/>
            <a:ext cx="3943800" cy="57465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pPr lvl="0"/>
            <a:r>
              <a:rPr lang="en-US" dirty="0"/>
              <a:t>Medicare  Appeals Practice Points</a:t>
            </a:r>
            <a:endParaRPr lang="en" dirty="0"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5448029" y="4680441"/>
            <a:ext cx="1115550" cy="23670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 lang="e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91560D-9EC5-4C8B-B7E8-14AE45D0F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  <p:pic>
        <p:nvPicPr>
          <p:cNvPr id="3" name="Graphic 2" descr="Raised Hand">
            <a:extLst>
              <a:ext uri="{FF2B5EF4-FFF2-40B4-BE49-F238E27FC236}">
                <a16:creationId xmlns:a16="http://schemas.microsoft.com/office/drawing/2014/main" id="{2554B124-7214-42A0-BC80-F27AEA8C6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37029" y="3532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06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3CE9-845B-8ACF-72A3-363CA90A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Appeal Practice Points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BD19B-7927-1C5F-9B76-DAFCBB7AF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0706" y="1491000"/>
            <a:ext cx="5209802" cy="3145500"/>
          </a:xfrm>
        </p:spPr>
        <p:txBody>
          <a:bodyPr/>
          <a:lstStyle/>
          <a:p>
            <a:r>
              <a:rPr lang="en-US" sz="2000" dirty="0"/>
              <a:t> #2- Include a copy of the Appointment of Representative form if the requestor isn’t a party and is representing the appellant</a:t>
            </a:r>
          </a:p>
          <a:p>
            <a:r>
              <a:rPr lang="en-US" sz="2000" dirty="0"/>
              <a:t> #3- Include a copy of initial audit letter or the decision letter(s) from the current level of appeal</a:t>
            </a:r>
          </a:p>
          <a:p>
            <a:r>
              <a:rPr lang="en-US" sz="2000" dirty="0"/>
              <a:t> If there is delay in decision on “big box case,” contact ALJ assigned to case to expedite hearing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128BC-FC1D-1CB4-4AC1-197F9A1D1E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F309F5-CEBE-92A6-936C-338AFE476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  <p:pic>
        <p:nvPicPr>
          <p:cNvPr id="7" name="Graphic 6" descr="Raised Hand">
            <a:extLst>
              <a:ext uri="{FF2B5EF4-FFF2-40B4-BE49-F238E27FC236}">
                <a16:creationId xmlns:a16="http://schemas.microsoft.com/office/drawing/2014/main" id="{B008666F-84D5-B675-1BAF-30FEAF2F0B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7029" y="3532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1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71B88-92BD-6C33-8571-9D6533FE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Audits and Appeals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55350-1480-EA15-9E71-E2B958FFF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0706" y="1450063"/>
            <a:ext cx="5209802" cy="3145500"/>
          </a:xfrm>
        </p:spPr>
        <p:txBody>
          <a:bodyPr/>
          <a:lstStyle/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  <a:p>
            <a:pPr marL="285750" indent="-285750"/>
            <a:endParaRPr lang="en-US" sz="1800" dirty="0"/>
          </a:p>
          <a:p>
            <a:pPr marL="285750" indent="-285750"/>
            <a:endParaRPr lang="en-US" sz="1800" dirty="0"/>
          </a:p>
          <a:p>
            <a:pPr marL="285750" indent="-285750"/>
            <a:r>
              <a:rPr lang="en-US" sz="1800" dirty="0"/>
              <a:t>Audits triggers and processes vary by payor (e.g. Cigna, Optum, United Healthcare, BCBS, Humana) but resemble the issues identified by Medicare </a:t>
            </a:r>
          </a:p>
          <a:p>
            <a:pPr marL="285750" indent="-285750"/>
            <a:r>
              <a:rPr lang="en-US" sz="1800" dirty="0"/>
              <a:t>Key is reviewing all applicable provider reimbursement and appeals policies</a:t>
            </a:r>
          </a:p>
          <a:p>
            <a:pPr marL="285750" indent="-285750"/>
            <a:r>
              <a:rPr lang="en-US" sz="1800" dirty="0"/>
              <a:t>Policies and timeframes vary by payor but more flexibility</a:t>
            </a:r>
          </a:p>
          <a:p>
            <a:pPr marL="285750" indent="-285750"/>
            <a:r>
              <a:rPr lang="en-US" sz="1800" dirty="0"/>
              <a:t>Resembles CMS appeals process but is not the same</a:t>
            </a:r>
          </a:p>
          <a:p>
            <a:pPr marL="285750" indent="-285750"/>
            <a:r>
              <a:rPr lang="en-US" sz="1800" dirty="0"/>
              <a:t>Sample:  Humana v. Optum</a:t>
            </a:r>
          </a:p>
          <a:p>
            <a:pPr>
              <a:buNone/>
            </a:pPr>
            <a:endParaRPr lang="en-US" sz="2000" dirty="0"/>
          </a:p>
          <a:p>
            <a:pPr marL="342900" indent="-342900"/>
            <a:endParaRPr lang="en-US" dirty="0"/>
          </a:p>
          <a:p>
            <a:pPr marL="342900" indent="-342900"/>
            <a:endParaRPr lang="en-US" dirty="0"/>
          </a:p>
          <a:p>
            <a:pPr marL="342900" indent="-342900"/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8291E-362B-7FAA-F742-82F2C075A4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DE055C-0B00-2005-CC90-CE03D8A16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2815" y="318435"/>
            <a:ext cx="914479" cy="914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01DCDB-546F-1AB6-3265-ACF9ED13A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08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F6770-2D01-6FC0-C05D-1CBC259FC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Appeals Practice Points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EB101-8D30-6F48-85BB-5E840FEAFA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 sz="1800" dirty="0"/>
              <a:t>Prepare appeal package</a:t>
            </a:r>
          </a:p>
          <a:p>
            <a:pPr marL="285750" indent="-285750"/>
            <a:r>
              <a:rPr lang="en-US" sz="1800" dirty="0"/>
              <a:t>Include Position Statement</a:t>
            </a:r>
          </a:p>
          <a:p>
            <a:pPr marL="285750" indent="-285750"/>
            <a:r>
              <a:rPr lang="en-US" sz="1800" dirty="0"/>
              <a:t>Focus on provider following payor’s policies</a:t>
            </a:r>
          </a:p>
          <a:p>
            <a:pPr marL="285750" indent="-285750"/>
            <a:r>
              <a:rPr lang="en-US" sz="1800" dirty="0"/>
              <a:t>Example:  Optum</a:t>
            </a:r>
          </a:p>
          <a:p>
            <a:pPr marL="285750" indent="-285750"/>
            <a:endParaRPr lang="en-US" sz="18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7668E-DB28-F2DF-FC45-D7096485FA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14DB33-821E-C1CB-7040-DEED499DB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80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C742-80CE-FDFF-33DF-B35C360E1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Know if an Audit Occurred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6BC07-A259-B145-5DB2-BFCAC05A5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0705" y="1327350"/>
            <a:ext cx="5473571" cy="31455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000" dirty="0"/>
              <a:t>Usually a simple letter requesting records with name of CMS contactor or commercial payor on top</a:t>
            </a:r>
          </a:p>
          <a:p>
            <a:r>
              <a:rPr lang="en-US" sz="2000" dirty="0"/>
              <a:t> Often includes list of patients and dates of service requested</a:t>
            </a:r>
          </a:p>
          <a:p>
            <a:r>
              <a:rPr lang="en-US" sz="2000" dirty="0"/>
              <a:t> Issues occur if a provider does now understand relevance of audit and how to respond</a:t>
            </a:r>
          </a:p>
          <a:p>
            <a:r>
              <a:rPr lang="en-US" sz="2000" dirty="0"/>
              <a:t> Timing is key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61A6E-6E28-D769-323F-D137B0E801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DA898C-D492-1A0C-26BA-1CBDD939C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18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706570" y="1315329"/>
            <a:ext cx="5965397" cy="3146058"/>
          </a:xfrm>
          <a:prstGeom prst="rect">
            <a:avLst/>
          </a:prstGeom>
        </p:spPr>
        <p:txBody>
          <a:bodyPr wrap="square" lIns="68569" tIns="68569" rIns="68569" bIns="68569" anchor="t" anchorCtr="0">
            <a:noAutofit/>
          </a:bodyPr>
          <a:lstStyle/>
          <a:p>
            <a:pPr marL="171450" indent="-171450"/>
            <a:r>
              <a:rPr lang="en-US" sz="1400" dirty="0"/>
              <a:t> </a:t>
            </a:r>
            <a:r>
              <a:rPr lang="en-US" sz="1600" dirty="0"/>
              <a:t>42 C.F.R. § 420—Program Integrity</a:t>
            </a:r>
          </a:p>
          <a:p>
            <a:pPr marL="171450" indent="-171450"/>
            <a:r>
              <a:rPr lang="en-US" sz="1600" dirty="0"/>
              <a:t> Medicare Program Integrity Manual</a:t>
            </a:r>
          </a:p>
          <a:p>
            <a:pPr marL="171450" indent="-171450"/>
            <a:r>
              <a:rPr lang="en-US" sz="1600" dirty="0"/>
              <a:t> 42 C.F.R. § 1000-1008—OIG Regulations</a:t>
            </a:r>
          </a:p>
          <a:p>
            <a:pPr marL="171450" indent="-171450"/>
            <a:r>
              <a:rPr lang="en-US" sz="1600" dirty="0"/>
              <a:t> Manuals- Internet Only Manuals (“IOM”)- IOM is organized by functional area (i.e., program integrity, eligibility, entitlement, claims processing, etc.)</a:t>
            </a:r>
          </a:p>
          <a:p>
            <a:pPr marL="171450" indent="-171450"/>
            <a:r>
              <a:rPr lang="en-US" sz="1600" dirty="0"/>
              <a:t> National Coverage Determinations (NCDs)</a:t>
            </a:r>
          </a:p>
          <a:p>
            <a:pPr marL="171450" indent="-171450"/>
            <a:r>
              <a:rPr lang="en-US" sz="1600" dirty="0"/>
              <a:t> Local Coverage Determinations (LCDs)</a:t>
            </a:r>
          </a:p>
          <a:p>
            <a:pPr marL="171450" indent="-171450"/>
            <a:r>
              <a:rPr lang="en-US" sz="1600" dirty="0"/>
              <a:t> Administrative Law Judge (ALJ) Decisions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706571" y="428243"/>
            <a:ext cx="3943800" cy="57465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pPr lvl="0"/>
            <a:r>
              <a:rPr lang="en-US" dirty="0"/>
              <a:t>Authority</a:t>
            </a:r>
            <a:endParaRPr lang="en" dirty="0"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5448029" y="4680441"/>
            <a:ext cx="1115550" cy="23670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fld id="{00000000-1234-1234-1234-123412341234}" type="slidenum">
              <a:rPr lang="en"/>
              <a:pPr/>
              <a:t>17</a:t>
            </a:fld>
            <a:endParaRPr lang="e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91560D-9EC5-4C8B-B7E8-14AE45D0F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070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521384" y="1763456"/>
            <a:ext cx="4025925" cy="2221425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-US" sz="1600" dirty="0"/>
              <a:t>Michelle E. Lin, Esq.</a:t>
            </a:r>
            <a:br>
              <a:rPr lang="en-US" sz="1600" dirty="0"/>
            </a:br>
            <a:r>
              <a:rPr lang="en-US" sz="1600" dirty="0"/>
              <a:t>Lin and Patel, LLC</a:t>
            </a:r>
            <a:br>
              <a:rPr lang="en-US" sz="1600" dirty="0"/>
            </a:br>
            <a:r>
              <a:rPr lang="en-US" sz="1600" dirty="0"/>
              <a:t>161 N. Clark Street, Suite 1600 </a:t>
            </a:r>
            <a:br>
              <a:rPr lang="en-US" sz="1600" dirty="0"/>
            </a:br>
            <a:r>
              <a:rPr lang="en-US" sz="1600" dirty="0"/>
              <a:t>Chicago, Illinois  60601</a:t>
            </a:r>
            <a:br>
              <a:rPr lang="en-US" sz="1600" dirty="0"/>
            </a:br>
            <a:r>
              <a:rPr lang="en-US" sz="1600" dirty="0"/>
              <a:t>Telephone: 773.960.5269</a:t>
            </a:r>
            <a:br>
              <a:rPr lang="en-US" sz="1600" dirty="0"/>
            </a:br>
            <a:r>
              <a:rPr lang="en-US" sz="1600" dirty="0"/>
              <a:t>Fax: 312.276.4116</a:t>
            </a:r>
            <a:br>
              <a:rPr lang="en-US" sz="1600" dirty="0"/>
            </a:br>
            <a:r>
              <a:rPr lang="en-US" sz="1600" dirty="0"/>
              <a:t>E-mail:  </a:t>
            </a:r>
            <a:r>
              <a:rPr lang="en-US" sz="1600" u="sng" dirty="0">
                <a:solidFill>
                  <a:schemeClr val="bg1"/>
                </a:solidFill>
              </a:rPr>
              <a:t>michelle.lin@linpatel.com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07150D-154D-4BA8-A0B9-A498088EE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289" y="4686590"/>
            <a:ext cx="1604425" cy="3554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124ED1E-BD0C-4E6B-99FD-84273BAB8F1E}"/>
              </a:ext>
            </a:extLst>
          </p:cNvPr>
          <p:cNvSpPr txBox="1"/>
          <p:nvPr/>
        </p:nvSpPr>
        <p:spPr>
          <a:xfrm>
            <a:off x="669094" y="1084634"/>
            <a:ext cx="5481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Roboto Condensed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3767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391E-B0D4-8E66-533E-31FFAC90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9258F-6EF7-B786-9549-7277497D7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0706" y="1537987"/>
            <a:ext cx="2686386" cy="3057576"/>
          </a:xfrm>
        </p:spPr>
        <p:txBody>
          <a:bodyPr/>
          <a:lstStyle/>
          <a:p>
            <a:r>
              <a:rPr lang="en-US" dirty="0"/>
              <a:t> Why are Healthcare Providers Audited?</a:t>
            </a:r>
          </a:p>
          <a:p>
            <a:r>
              <a:rPr lang="en-US" dirty="0"/>
              <a:t> What are Audits?</a:t>
            </a:r>
          </a:p>
          <a:p>
            <a:r>
              <a:rPr lang="en-US" dirty="0"/>
              <a:t> What are the Types of Audit?</a:t>
            </a:r>
          </a:p>
          <a:p>
            <a:r>
              <a:rPr lang="en-US" dirty="0"/>
              <a:t> Who Performs Audits?</a:t>
            </a:r>
          </a:p>
          <a:p>
            <a:r>
              <a:rPr lang="en-US" dirty="0"/>
              <a:t> What Triggers Audits?</a:t>
            </a:r>
          </a:p>
          <a:p>
            <a:r>
              <a:rPr lang="en-US" dirty="0"/>
              <a:t> How to Respond to Audits?  </a:t>
            </a:r>
          </a:p>
          <a:p>
            <a:r>
              <a:rPr lang="en-US" dirty="0"/>
              <a:t>Are there Appeal Rights?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0FDD0-81D5-E91D-AB5B-E5384340A5B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297092" y="1537987"/>
            <a:ext cx="3297139" cy="2724300"/>
          </a:xfrm>
        </p:spPr>
        <p:txBody>
          <a:bodyPr/>
          <a:lstStyle/>
          <a:p>
            <a:r>
              <a:rPr lang="en-US" dirty="0"/>
              <a:t> What is the Appeals Process?</a:t>
            </a:r>
          </a:p>
          <a:p>
            <a:r>
              <a:rPr lang="en-US" dirty="0"/>
              <a:t> How to Respond to Overpayment Demands?</a:t>
            </a:r>
          </a:p>
          <a:p>
            <a:r>
              <a:rPr lang="en-US" dirty="0"/>
              <a:t> How about Commercial Payor Audits?</a:t>
            </a:r>
          </a:p>
          <a:p>
            <a:r>
              <a:rPr lang="en-US" dirty="0"/>
              <a:t> How Does a Client/Provider know it has been Audited?</a:t>
            </a:r>
          </a:p>
          <a:p>
            <a:r>
              <a:rPr lang="en-US" dirty="0"/>
              <a:t> What are the Regulations Permitting Audits?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1DF08-AA92-62EB-9B64-1D0832A6E4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58A9BB-A0A9-840B-C66F-6D452AFBE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24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2" y="1297858"/>
            <a:ext cx="6671966" cy="3163529"/>
          </a:xfrm>
          <a:prstGeom prst="rect">
            <a:avLst/>
          </a:prstGeom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-US" dirty="0">
                <a:latin typeface="Roboto Condensed"/>
              </a:rPr>
              <a:t> “</a:t>
            </a:r>
            <a:r>
              <a:rPr lang="en-US" sz="1400" i="1" dirty="0">
                <a:latin typeface="Roboto Condensed"/>
              </a:rPr>
              <a:t>Reimbursement”- </a:t>
            </a:r>
            <a:r>
              <a:rPr lang="en-US" sz="1400" dirty="0">
                <a:latin typeface="Roboto Condensed"/>
              </a:rPr>
              <a:t>payment to healthcare providers for services rendered to patients</a:t>
            </a:r>
          </a:p>
          <a:p>
            <a:pPr lvl="7"/>
            <a:r>
              <a:rPr lang="en-US" sz="1400" dirty="0">
                <a:latin typeface="Roboto Condensed"/>
              </a:rPr>
              <a:t> Medicare government as payor, the Centers for Medicare &amp; Medicaid Services (CMS) runs the Medicare Program. CMS is a branch of Dept. of Health &amp; Human Services (HHS)</a:t>
            </a:r>
          </a:p>
          <a:p>
            <a:pPr lvl="7"/>
            <a:r>
              <a:rPr lang="en-US" sz="1400" dirty="0">
                <a:latin typeface="Roboto Condensed"/>
              </a:rPr>
              <a:t> Medicare administers  Part A, B, C, D</a:t>
            </a:r>
          </a:p>
          <a:p>
            <a:pPr lvl="1"/>
            <a:r>
              <a:rPr lang="en-US" sz="1400" dirty="0">
                <a:latin typeface="Roboto Condensed"/>
              </a:rPr>
              <a:t> CMS also monitors Medicaid programs</a:t>
            </a:r>
          </a:p>
          <a:p>
            <a:pPr lvl="1"/>
            <a:r>
              <a:rPr lang="en-US" sz="1400" dirty="0">
                <a:latin typeface="Roboto Condensed"/>
              </a:rPr>
              <a:t> CMS- Center for Program Integrity monitors program integrity</a:t>
            </a:r>
          </a:p>
          <a:p>
            <a:pPr lvl="1"/>
            <a:r>
              <a:rPr lang="en-US" sz="1400" dirty="0">
                <a:latin typeface="Roboto Condensed"/>
              </a:rPr>
              <a:t> In 2017, Medicare covered &gt;$58 million people. Total expenditures in 2017- $705.9 billion </a:t>
            </a:r>
          </a:p>
          <a:p>
            <a:pPr lvl="1"/>
            <a:r>
              <a:rPr lang="en-US" sz="1400" dirty="0">
                <a:latin typeface="Roboto Condensed"/>
              </a:rPr>
              <a:t> In 2021, commercial insurance, or insurance provided by employers covered &gt;$156 million people. Total expenditures estimated at 246% more than Medicare</a:t>
            </a:r>
          </a:p>
          <a:p>
            <a:pPr lvl="1"/>
            <a:r>
              <a:rPr lang="en-US" sz="1400" dirty="0">
                <a:latin typeface="Roboto Condensed"/>
              </a:rPr>
              <a:t> Many areas for fraud, waste and abuse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706571" y="428243"/>
            <a:ext cx="3943800" cy="57465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pPr lvl="0"/>
            <a:r>
              <a:rPr lang="en-US" dirty="0"/>
              <a:t>Background- Reimbursement and Audits</a:t>
            </a:r>
            <a:endParaRPr lang="en" dirty="0"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5448029" y="4680441"/>
            <a:ext cx="1115550" cy="23670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lang="e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91560D-9EC5-4C8B-B7E8-14AE45D0F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4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6835F-CF33-6F24-94B8-CF33FF411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Audit Contractors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7E171-BF4E-63A7-954A-E0427A65E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0706" y="1756037"/>
            <a:ext cx="2533725" cy="2724300"/>
          </a:xfrm>
        </p:spPr>
        <p:txBody>
          <a:bodyPr/>
          <a:lstStyle/>
          <a:p>
            <a:r>
              <a:rPr lang="en-US" sz="1600" dirty="0"/>
              <a:t> MAC- Medicare Administrative Contractor (e.g. NGS, Noridian, Palmetto, Novitas, WPS, CGS, FCSO) (Pre and post)</a:t>
            </a:r>
          </a:p>
          <a:p>
            <a:r>
              <a:rPr lang="en-US" sz="1600" dirty="0"/>
              <a:t> RAC- Recovery Audit Contractor (Post)</a:t>
            </a:r>
          </a:p>
          <a:p>
            <a:r>
              <a:rPr lang="en-US" sz="1600" dirty="0"/>
              <a:t> Comprehensive Error Rate Testing (CERT) (Post)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D5CE0-55A7-A65A-182D-5B818C0D662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287644" y="1819341"/>
            <a:ext cx="2770256" cy="2724300"/>
          </a:xfrm>
        </p:spPr>
        <p:txBody>
          <a:bodyPr/>
          <a:lstStyle/>
          <a:p>
            <a:r>
              <a:rPr lang="en-US" sz="1600" dirty="0"/>
              <a:t> Zone Program Integrity Contactors (ZPIC) (Post)</a:t>
            </a:r>
          </a:p>
          <a:p>
            <a:r>
              <a:rPr lang="en-US" sz="1600" dirty="0"/>
              <a:t> Unified Program Integrity Contractors (UPIC) (Post)</a:t>
            </a:r>
          </a:p>
          <a:p>
            <a:r>
              <a:rPr lang="en-US" dirty="0"/>
              <a:t> Supplemental Medical Review Contractors (SMRCs) (Post)</a:t>
            </a:r>
          </a:p>
          <a:p>
            <a:r>
              <a:rPr lang="en-US" dirty="0"/>
              <a:t> Payment Error Rate Measurement (PERM) (Post)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4BB764-209D-FCEE-9A97-9110A79A59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8D2896-A8DB-0B32-0BCE-D808EDB04888}"/>
              </a:ext>
            </a:extLst>
          </p:cNvPr>
          <p:cNvSpPr txBox="1"/>
          <p:nvPr/>
        </p:nvSpPr>
        <p:spPr>
          <a:xfrm>
            <a:off x="822961" y="1418705"/>
            <a:ext cx="44608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Prepayment review v. post-payment review is key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C35FEA-D4C4-6C2B-9BDE-6C5D87C2E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485" y="1389150"/>
            <a:ext cx="310753" cy="3107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E5C400D-EA25-E798-B431-FF1A69747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115" y="2011941"/>
            <a:ext cx="310753" cy="3107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0A45C7-A208-3837-0383-1D2C42005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492" y="2637202"/>
            <a:ext cx="310753" cy="3107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C8D9445-1302-7C12-4499-75F477F32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15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C6B9A-BE7C-7EA5-37AB-4EF96CEE9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Triggers for an Audit under Parts A and 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035E6-8323-06B7-2498-D2FE5E02C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432" y="1629427"/>
            <a:ext cx="3103662" cy="27243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100" dirty="0"/>
              <a:t> Identify improper payments from Medicare Part A and Part B claims</a:t>
            </a:r>
          </a:p>
          <a:p>
            <a:pPr>
              <a:spcAft>
                <a:spcPts val="0"/>
              </a:spcAft>
            </a:pPr>
            <a:r>
              <a:rPr lang="en-US" sz="1100" dirty="0"/>
              <a:t> Item or service is not reasonable and necessary (non-covered services)</a:t>
            </a:r>
          </a:p>
          <a:p>
            <a:pPr>
              <a:spcAft>
                <a:spcPts val="0"/>
              </a:spcAft>
            </a:pPr>
            <a:r>
              <a:rPr lang="en-US" sz="1100" dirty="0"/>
              <a:t>  Item or service is statutorily excluded</a:t>
            </a:r>
          </a:p>
          <a:p>
            <a:pPr>
              <a:spcAft>
                <a:spcPts val="0"/>
              </a:spcAft>
            </a:pPr>
            <a:r>
              <a:rPr lang="en-US" sz="1100" dirty="0"/>
              <a:t>  Item or services does not fall into a Medicare benefit category</a:t>
            </a:r>
          </a:p>
          <a:p>
            <a:pPr>
              <a:spcAft>
                <a:spcPts val="0"/>
              </a:spcAft>
            </a:pPr>
            <a:r>
              <a:rPr lang="en-US" sz="1100" dirty="0"/>
              <a:t> Payments for items or services that do not meet Medicare’s coverage and medical necessity criteria</a:t>
            </a:r>
          </a:p>
          <a:p>
            <a:pPr>
              <a:spcAft>
                <a:spcPts val="0"/>
              </a:spcAft>
            </a:pPr>
            <a:r>
              <a:rPr lang="en-US" sz="1100" dirty="0"/>
              <a:t> Payment for services where the documentation submitted did not support the services ordered</a:t>
            </a:r>
          </a:p>
          <a:p>
            <a:pPr>
              <a:spcAft>
                <a:spcPts val="0"/>
              </a:spcAft>
            </a:pPr>
            <a:r>
              <a:rPr lang="en-US" sz="1100" dirty="0"/>
              <a:t> Item or service does not meet other Medicare program requirements for payment</a:t>
            </a:r>
          </a:p>
          <a:p>
            <a:pPr lvl="1">
              <a:spcAft>
                <a:spcPts val="0"/>
              </a:spcAft>
            </a:pPr>
            <a:r>
              <a:rPr lang="en-US" sz="1100" dirty="0"/>
              <a:t> National Coverage Determination (NCD)</a:t>
            </a:r>
          </a:p>
          <a:p>
            <a:pPr lvl="1">
              <a:spcAft>
                <a:spcPts val="0"/>
              </a:spcAft>
            </a:pPr>
            <a:r>
              <a:rPr lang="en-US" sz="1100" dirty="0"/>
              <a:t> Local Coverage Determination (LCD)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7AA2B-2849-3440-12B1-6677DC87FCB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297092" y="1537987"/>
            <a:ext cx="3218008" cy="27243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dirty="0"/>
              <a:t> Examples: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200" dirty="0"/>
              <a:t> Unbundling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200" dirty="0"/>
              <a:t> Upcoding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200" dirty="0"/>
              <a:t> Medically unlikely edits 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200" dirty="0"/>
              <a:t> Incorrectly coded services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200" dirty="0"/>
              <a:t> Excessive use of certain modifiers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200" dirty="0"/>
              <a:t>Billing more than the average number of codes     </a:t>
            </a:r>
          </a:p>
          <a:p>
            <a:pPr lvl="1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200" dirty="0"/>
              <a:t>    based on the date of service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200" dirty="0"/>
              <a:t> Unclear signatures or missing signatures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200" dirty="0"/>
              <a:t> Insufficient documentation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200" dirty="0"/>
              <a:t> Billing for service not performed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9E521-5FDE-159E-913D-D01D1E4AF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F2DD18-68B5-3FA6-44BC-C3BA674B4D32}"/>
              </a:ext>
            </a:extLst>
          </p:cNvPr>
          <p:cNvSpPr txBox="1"/>
          <p:nvPr/>
        </p:nvSpPr>
        <p:spPr>
          <a:xfrm>
            <a:off x="949991" y="1321650"/>
            <a:ext cx="416361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Can be from desk, automated, complex, field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8BB562-5C0D-796B-D1B9-4D4CB3DC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2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7D8B1-2432-1580-F361-2A6E0B4B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Audit Response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BA4E2-299B-4D91-26F0-6B429AD42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0706" y="1327350"/>
            <a:ext cx="5499948" cy="3145500"/>
          </a:xfrm>
        </p:spPr>
        <p:txBody>
          <a:bodyPr/>
          <a:lstStyle/>
          <a:p>
            <a:r>
              <a:rPr lang="en-US" sz="2000" dirty="0"/>
              <a:t> Providers should respond timely to audits; deadlines are firm</a:t>
            </a:r>
          </a:p>
          <a:p>
            <a:r>
              <a:rPr lang="en-US" sz="2000" dirty="0"/>
              <a:t>Identify type of audit to determine  seriousness of audit</a:t>
            </a:r>
          </a:p>
          <a:p>
            <a:r>
              <a:rPr lang="en-US" sz="2000" dirty="0"/>
              <a:t> Pull requested medical records; review internally first prior to submitting records</a:t>
            </a:r>
          </a:p>
          <a:p>
            <a:r>
              <a:rPr lang="en-US" sz="2000" dirty="0"/>
              <a:t> Submit medical records with Position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88959-123D-CE69-C4CD-79F85AF8ED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6F9FCB-62ED-46A4-2D6D-9536826F6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1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61646" y="1354129"/>
            <a:ext cx="6073261" cy="3163529"/>
          </a:xfrm>
          <a:prstGeom prst="rect">
            <a:avLst/>
          </a:prstGeom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-US" dirty="0">
                <a:latin typeface="Roboto Condensed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Medicare Parts A and B claims</a:t>
            </a:r>
          </a:p>
          <a:p>
            <a:pPr algn="ctr">
              <a:buNone/>
            </a:pPr>
            <a:r>
              <a:rPr lang="en-US" sz="1800" u="sng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Other appeals</a:t>
            </a:r>
          </a:p>
          <a:p>
            <a:r>
              <a:rPr lang="en-US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Cost Reports- to Provider Reimbursement Review Board (PRRB)</a:t>
            </a:r>
          </a:p>
          <a:p>
            <a:r>
              <a:rPr lang="en-US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EHR payment incentive determinations- to PRRB</a:t>
            </a:r>
          </a:p>
          <a:p>
            <a:r>
              <a:rPr lang="en-US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Enrollment determinations- to Departmental Appeals Board (DAB)</a:t>
            </a:r>
          </a:p>
          <a:p>
            <a:r>
              <a:rPr lang="en-US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Survey findings- to DAB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706571" y="428243"/>
            <a:ext cx="3943800" cy="57465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pPr lvl="0"/>
            <a:r>
              <a:rPr lang="en-US" dirty="0"/>
              <a:t>Medicare- Appeals</a:t>
            </a:r>
            <a:endParaRPr lang="en" dirty="0"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5448029" y="4680441"/>
            <a:ext cx="1115550" cy="23670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91560D-9EC5-4C8B-B7E8-14AE45D0F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69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28951" y="3178498"/>
            <a:ext cx="6829049" cy="1563108"/>
          </a:xfrm>
          <a:prstGeom prst="rect">
            <a:avLst/>
          </a:prstGeom>
        </p:spPr>
        <p:txBody>
          <a:bodyPr wrap="square" lIns="68569" tIns="68569" rIns="68569" bIns="68569" numCol="1" anchor="t" anchorCtr="0">
            <a:noAutofit/>
          </a:bodyPr>
          <a:lstStyle/>
          <a:p>
            <a:pPr>
              <a:tabLst>
                <a:tab pos="175022" algn="l"/>
              </a:tabLst>
            </a:pPr>
            <a:r>
              <a:rPr lang="en-US" sz="1350" dirty="0"/>
              <a:t>	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669700" y="434304"/>
            <a:ext cx="3943800" cy="57465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pPr lvl="0"/>
            <a:r>
              <a:rPr lang="en-US" dirty="0"/>
              <a:t>Medicare- Appeals</a:t>
            </a:r>
            <a:endParaRPr lang="en" dirty="0"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5470152" y="4666568"/>
            <a:ext cx="1115550" cy="236700"/>
          </a:xfrm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lang="e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8A2C7A-D7E4-4C89-9FEB-8303E69B8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99" y="4565007"/>
            <a:ext cx="1476723" cy="327123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26522973"/>
              </p:ext>
            </p:extLst>
          </p:nvPr>
        </p:nvGraphicFramePr>
        <p:xfrm>
          <a:off x="28951" y="721628"/>
          <a:ext cx="6687571" cy="3783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4B1F0954-A3B1-4FE6-98C4-80E1A5F186B3}"/>
              </a:ext>
            </a:extLst>
          </p:cNvPr>
          <p:cNvSpPr/>
          <p:nvPr/>
        </p:nvSpPr>
        <p:spPr>
          <a:xfrm>
            <a:off x="1099302" y="2252193"/>
            <a:ext cx="555674" cy="9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D2549C8-D9F0-4EF0-A929-D3C046D077C0}"/>
              </a:ext>
            </a:extLst>
          </p:cNvPr>
          <p:cNvSpPr/>
          <p:nvPr/>
        </p:nvSpPr>
        <p:spPr>
          <a:xfrm>
            <a:off x="1099302" y="1615702"/>
            <a:ext cx="555674" cy="9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DC54EBA-AF08-4844-B739-4BA426D76FF1}"/>
              </a:ext>
            </a:extLst>
          </p:cNvPr>
          <p:cNvSpPr/>
          <p:nvPr/>
        </p:nvSpPr>
        <p:spPr>
          <a:xfrm>
            <a:off x="1105485" y="2791897"/>
            <a:ext cx="555674" cy="9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9ECE74C-DE12-4047-B4FE-C02C3F725BEB}"/>
              </a:ext>
            </a:extLst>
          </p:cNvPr>
          <p:cNvSpPr/>
          <p:nvPr/>
        </p:nvSpPr>
        <p:spPr>
          <a:xfrm>
            <a:off x="1099302" y="3426903"/>
            <a:ext cx="555674" cy="9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CF619FB5-B8EB-4D27-A8AE-340BD612504D}"/>
              </a:ext>
            </a:extLst>
          </p:cNvPr>
          <p:cNvSpPr/>
          <p:nvPr/>
        </p:nvSpPr>
        <p:spPr>
          <a:xfrm>
            <a:off x="1099302" y="4079839"/>
            <a:ext cx="555674" cy="9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46F74E-9A8C-4905-AEFA-732B7E248412}"/>
              </a:ext>
            </a:extLst>
          </p:cNvPr>
          <p:cNvSpPr txBox="1"/>
          <p:nvPr/>
        </p:nvSpPr>
        <p:spPr>
          <a:xfrm>
            <a:off x="1758832" y="1396871"/>
            <a:ext cx="49576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Roboto Condensed"/>
              </a:rPr>
              <a:t>Initial redetermination by MAC – 120 days to</a:t>
            </a:r>
          </a:p>
          <a:p>
            <a:r>
              <a:rPr lang="en-US" sz="1300" dirty="0">
                <a:latin typeface="Roboto Condensed"/>
              </a:rPr>
              <a:t>request; 60 days to decide; </a:t>
            </a:r>
            <a:r>
              <a:rPr lang="en-US" sz="1300" b="1" dirty="0">
                <a:solidFill>
                  <a:srgbClr val="FF0000"/>
                </a:solidFill>
                <a:latin typeface="Roboto Condensed"/>
              </a:rPr>
              <a:t>Note:  Recoupment begins 41 days, must file appeal early before 30 days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BCFD7E-9F2F-4853-BAA5-CCC8EAF5D998}"/>
              </a:ext>
            </a:extLst>
          </p:cNvPr>
          <p:cNvSpPr txBox="1"/>
          <p:nvPr/>
        </p:nvSpPr>
        <p:spPr>
          <a:xfrm>
            <a:off x="1773701" y="2048530"/>
            <a:ext cx="50917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Roboto Condensed"/>
              </a:rPr>
              <a:t>Reconsideration by QIC – 180 days to request; 60 days to decide; </a:t>
            </a:r>
            <a:r>
              <a:rPr lang="en-US" sz="1300" b="1" dirty="0">
                <a:solidFill>
                  <a:srgbClr val="FF0000"/>
                </a:solidFill>
                <a:latin typeface="Roboto Condensed"/>
              </a:rPr>
              <a:t>Note:  Must file QIC reconsideration early before 60 days to stop recoupment; establish payment plan with Treasury if large overpayment</a:t>
            </a:r>
          </a:p>
          <a:p>
            <a:endParaRPr lang="en-US" sz="1300" b="1" dirty="0">
              <a:solidFill>
                <a:srgbClr val="FF0000"/>
              </a:solidFill>
              <a:latin typeface="Roboto Condensed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984CE9-393B-4AE8-A724-005B91C234C4}"/>
              </a:ext>
            </a:extLst>
          </p:cNvPr>
          <p:cNvSpPr txBox="1"/>
          <p:nvPr/>
        </p:nvSpPr>
        <p:spPr>
          <a:xfrm>
            <a:off x="1807653" y="2751871"/>
            <a:ext cx="50577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Roboto Condensed"/>
              </a:rPr>
              <a:t>ALJ hearing – if $180 or more in controversy (2023 threshold); 60 days to request; 90 days to decide; </a:t>
            </a:r>
            <a:r>
              <a:rPr lang="en-US" sz="1300" b="1" dirty="0">
                <a:solidFill>
                  <a:srgbClr val="FF0000"/>
                </a:solidFill>
                <a:latin typeface="Roboto Condensed"/>
              </a:rPr>
              <a:t>Note: No new evidence unless good cause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AE8DCD-5110-47DD-9336-05975330A854}"/>
              </a:ext>
            </a:extLst>
          </p:cNvPr>
          <p:cNvSpPr txBox="1"/>
          <p:nvPr/>
        </p:nvSpPr>
        <p:spPr>
          <a:xfrm>
            <a:off x="1784091" y="3352035"/>
            <a:ext cx="47892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Roboto Condensed"/>
              </a:rPr>
              <a:t>Medicare Appeals Council – 60 days to request; 90 days for decision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2E9FA2-4A68-4229-A44A-5E75F982B17C}"/>
              </a:ext>
            </a:extLst>
          </p:cNvPr>
          <p:cNvSpPr txBox="1"/>
          <p:nvPr/>
        </p:nvSpPr>
        <p:spPr>
          <a:xfrm>
            <a:off x="1784090" y="3747682"/>
            <a:ext cx="49324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Roboto Condensed"/>
              </a:rPr>
              <a:t>Judicial review in federal court – if $1,850  or more in dispute (2023 threshold), 60 days to request; </a:t>
            </a:r>
            <a:r>
              <a:rPr lang="en-US" sz="1300" b="1" dirty="0">
                <a:solidFill>
                  <a:srgbClr val="FF0000"/>
                </a:solidFill>
                <a:latin typeface="Roboto Condensed"/>
              </a:rPr>
              <a:t>Note: at this stage, presumption if several levels were unfavorable, not likely to result in favorable decision</a:t>
            </a:r>
          </a:p>
        </p:txBody>
      </p:sp>
      <p:pic>
        <p:nvPicPr>
          <p:cNvPr id="2" name="Graphic 1" descr="Raised Hand">
            <a:extLst>
              <a:ext uri="{FF2B5EF4-FFF2-40B4-BE49-F238E27FC236}">
                <a16:creationId xmlns:a16="http://schemas.microsoft.com/office/drawing/2014/main" id="{9B16EFB0-E131-2C48-337D-47F3EADE32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37029" y="3532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1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6BD84-669D-0815-CA4D-393AEC8C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Dispute Resolutions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BD37F-C72B-14E1-9DEE-50D143853E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 Administrative Settlement for Certain Hospitals to Resolve Appeals of Patient Status Denials </a:t>
            </a:r>
          </a:p>
          <a:p>
            <a:r>
              <a:rPr lang="en-US" sz="1600" dirty="0"/>
              <a:t> OMHA Settlement Conference Facilitation</a:t>
            </a:r>
          </a:p>
          <a:p>
            <a:r>
              <a:rPr lang="en-US" sz="1600" dirty="0"/>
              <a:t> Low Volume Appeals </a:t>
            </a:r>
          </a:p>
          <a:p>
            <a:r>
              <a:rPr lang="en-US" sz="1600" dirty="0"/>
              <a:t> Statistical Sampling Initiative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E5C8D-0747-9B23-D2D8-6ADD9858BF92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1400" dirty="0"/>
              <a:t> </a:t>
            </a:r>
            <a:r>
              <a:rPr lang="en-US" sz="1600" dirty="0"/>
              <a:t>On-the-record Adjudication</a:t>
            </a:r>
          </a:p>
          <a:p>
            <a:r>
              <a:rPr lang="en-US" sz="1600" dirty="0"/>
              <a:t> Prior Authorization </a:t>
            </a:r>
          </a:p>
          <a:p>
            <a:r>
              <a:rPr lang="en-US" sz="1600" dirty="0"/>
              <a:t> Durable Medical Equipment, Prosthetics, Orthotics, and Supplies (DMEPOS) Discussion Demonstration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AD6BE-3859-861B-07F6-64FB8E320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110922-9B0C-6006-2A4F-A42EA9EFC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" y="4595563"/>
            <a:ext cx="1451693" cy="3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18689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61257</TotalTime>
  <Words>1683</Words>
  <Application>Microsoft Office PowerPoint</Application>
  <PresentationFormat>Custom</PresentationFormat>
  <Paragraphs>181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Arvo</vt:lpstr>
      <vt:lpstr>Roboto Condensed</vt:lpstr>
      <vt:lpstr>Roboto Condensed Light</vt:lpstr>
      <vt:lpstr>Times New Roman</vt:lpstr>
      <vt:lpstr>Salerio template</vt:lpstr>
      <vt:lpstr>Reimbursement Audits and Appeals:  What You Need to Know</vt:lpstr>
      <vt:lpstr>Objectives</vt:lpstr>
      <vt:lpstr>Background- Reimbursement and Audits</vt:lpstr>
      <vt:lpstr>Medicare Audit Contractors</vt:lpstr>
      <vt:lpstr>Triggers for an Audit under Parts A and B</vt:lpstr>
      <vt:lpstr>Initial Audit Response </vt:lpstr>
      <vt:lpstr>Medicare- Appeals</vt:lpstr>
      <vt:lpstr>Medicare- Appeals</vt:lpstr>
      <vt:lpstr>Alternative Dispute Resolutions</vt:lpstr>
      <vt:lpstr>Medicare Appeals Decisions</vt:lpstr>
      <vt:lpstr>Medicare Appeals- Special Considerations</vt:lpstr>
      <vt:lpstr>Medicare  Appeals Practice Points</vt:lpstr>
      <vt:lpstr>Medicare Appeal Practice Points</vt:lpstr>
      <vt:lpstr>Commercial Audits and Appeals  </vt:lpstr>
      <vt:lpstr>Commercial Appeals Practice Points</vt:lpstr>
      <vt:lpstr>When to Know if an Audit Occurred </vt:lpstr>
      <vt:lpstr>Authority</vt:lpstr>
      <vt:lpstr>Michelle E. Lin, Esq. Lin and Patel, LLC 161 N. Clark Street, Suite 1600  Chicago, Illinois  60601 Telephone: 773.960.5269 Fax: 312.276.4116 E-mail:  michelle.lin@linpatel.com</vt:lpstr>
    </vt:vector>
  </TitlesOfParts>
  <Company>Lin and Patel,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the Changes to Hospice and Home Health</dc:title>
  <dc:creator>Michelle E. Lin</dc:creator>
  <cp:lastModifiedBy>Michelle Lin</cp:lastModifiedBy>
  <cp:revision>276</cp:revision>
  <cp:lastPrinted>2023-05-15T04:39:06Z</cp:lastPrinted>
  <dcterms:modified xsi:type="dcterms:W3CDTF">2023-05-16T16:08:47Z</dcterms:modified>
</cp:coreProperties>
</file>